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Montserrat"/>
      <p:regular r:id="rId14"/>
    </p:embeddedFont>
    <p:embeddedFont>
      <p:font typeface="Montserrat"/>
      <p:regular r:id="rId15"/>
    </p:embeddedFont>
    <p:embeddedFont>
      <p:font typeface="Montserrat"/>
      <p:regular r:id="rId16"/>
    </p:embeddedFont>
    <p:embeddedFont>
      <p:font typeface="Montserrat"/>
      <p:regular r:id="rId17"/>
    </p:embeddedFont>
    <p:embeddedFont>
      <p:font typeface="Montserrat"/>
      <p:regular r:id="rId18"/>
    </p:embeddedFont>
    <p:embeddedFont>
      <p:font typeface="Montserrat"/>
      <p:regular r:id="rId19"/>
    </p:embeddedFont>
    <p:embeddedFont>
      <p:font typeface="Heebo Light"/>
      <p:regular r:id="rId20"/>
    </p:embeddedFont>
    <p:embeddedFont>
      <p:font typeface="Heebo Light"/>
      <p:regular r:id="rId21"/>
    </p:embeddedFont>
    <p:embeddedFont>
      <p:font typeface="Heebo Light"/>
      <p:regular r:id="rId22"/>
    </p:embeddedFont>
    <p:embeddedFont>
      <p:font typeface="Heebo Light"/>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 Id="rId22" Type="http://schemas.openxmlformats.org/officeDocument/2006/relationships/font" Target="fonts/font9.fntdata"/><Relationship Id="rId23" Type="http://schemas.openxmlformats.org/officeDocument/2006/relationships/font" Target="fonts/font10.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slideLayout" Target="../slideLayouts/slideLayout2.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6350437" y="1387793"/>
            <a:ext cx="7415927" cy="1836182"/>
          </a:xfrm>
          <a:prstGeom prst="rect">
            <a:avLst/>
          </a:prstGeom>
        </p:spPr>
      </p:pic>
      <p:sp>
        <p:nvSpPr>
          <p:cNvPr id="4" name="Text 0"/>
          <p:cNvSpPr/>
          <p:nvPr/>
        </p:nvSpPr>
        <p:spPr>
          <a:xfrm>
            <a:off x="6350437" y="3501628"/>
            <a:ext cx="7415927" cy="1975247"/>
          </a:xfrm>
          <a:prstGeom prst="rect">
            <a:avLst/>
          </a:prstGeom>
          <a:noFill/>
          <a:ln/>
        </p:spPr>
        <p:txBody>
          <a:bodyPr wrap="squar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Presentamos MOVE2ICP, una solución innovadora que simplifica la migración de servicios en la nube desde AWS o Google Cloud a la plataforma descentralizada Internet Computer (ICP). Ofrecemos un proceso de onboarding fácil y servicios de migración confiables y eficientes.</a:t>
            </a:r>
            <a:endParaRPr lang="en-US" sz="1900" dirty="0"/>
          </a:p>
        </p:txBody>
      </p:sp>
      <p:sp>
        <p:nvSpPr>
          <p:cNvPr id="5" name="Shape 1"/>
          <p:cNvSpPr/>
          <p:nvPr/>
        </p:nvSpPr>
        <p:spPr>
          <a:xfrm>
            <a:off x="6653927" y="5772983"/>
            <a:ext cx="394930" cy="394930"/>
          </a:xfrm>
          <a:prstGeom prst="roundRect">
            <a:avLst>
              <a:gd name="adj" fmla="val 23151155"/>
            </a:avLst>
          </a:prstGeom>
          <a:noFill/>
          <a:ln w="7620">
            <a:solidFill>
              <a:srgbClr val="FFFFFF"/>
            </a:solidFill>
            <a:prstDash val="solid"/>
          </a:ln>
        </p:spPr>
      </p:sp>
      <p:pic>
        <p:nvPicPr>
          <p:cNvPr id="6" name="Image 2" descr="preencoded.png">    </p:cNvPr>
          <p:cNvPicPr>
            <a:picLocks noChangeAspect="1"/>
          </p:cNvPicPr>
          <p:nvPr/>
        </p:nvPicPr>
        <p:blipFill>
          <a:blip r:embed="rId3"/>
          <a:stretch>
            <a:fillRect/>
          </a:stretch>
        </p:blipFill>
        <p:spPr>
          <a:xfrm>
            <a:off x="6661547" y="5780603"/>
            <a:ext cx="379690" cy="379690"/>
          </a:xfrm>
          <a:prstGeom prst="rect">
            <a:avLst/>
          </a:prstGeom>
        </p:spPr>
      </p:pic>
      <p:sp>
        <p:nvSpPr>
          <p:cNvPr id="7" name="Shape 2"/>
          <p:cNvSpPr/>
          <p:nvPr/>
        </p:nvSpPr>
        <p:spPr>
          <a:xfrm>
            <a:off x="6350437" y="5772983"/>
            <a:ext cx="394930" cy="394930"/>
          </a:xfrm>
          <a:prstGeom prst="roundRect">
            <a:avLst>
              <a:gd name="adj" fmla="val 23151155"/>
            </a:avLst>
          </a:prstGeom>
          <a:noFill/>
          <a:ln w="7620">
            <a:solidFill>
              <a:srgbClr val="FFFFFF"/>
            </a:solidFill>
            <a:prstDash val="solid"/>
          </a:ln>
        </p:spPr>
      </p:sp>
      <p:pic>
        <p:nvPicPr>
          <p:cNvPr id="8" name="Image 3" descr="preencoded.png">    </p:cNvPr>
          <p:cNvPicPr>
            <a:picLocks noChangeAspect="1"/>
          </p:cNvPicPr>
          <p:nvPr/>
        </p:nvPicPr>
        <p:blipFill>
          <a:blip r:embed="rId4"/>
          <a:stretch>
            <a:fillRect/>
          </a:stretch>
        </p:blipFill>
        <p:spPr>
          <a:xfrm>
            <a:off x="6358057" y="5780603"/>
            <a:ext cx="379690" cy="379690"/>
          </a:xfrm>
          <a:prstGeom prst="rect">
            <a:avLst/>
          </a:prstGeom>
        </p:spPr>
      </p:pic>
      <p:sp>
        <p:nvSpPr>
          <p:cNvPr id="9" name="Text 3"/>
          <p:cNvSpPr/>
          <p:nvPr/>
        </p:nvSpPr>
        <p:spPr>
          <a:xfrm>
            <a:off x="7172206" y="5754529"/>
            <a:ext cx="1997154" cy="431959"/>
          </a:xfrm>
          <a:prstGeom prst="rect">
            <a:avLst/>
          </a:prstGeom>
          <a:noFill/>
          <a:ln/>
        </p:spPr>
        <p:txBody>
          <a:bodyPr wrap="none" lIns="0" tIns="0" rIns="0" bIns="0" rtlCol="0" anchor="t"/>
          <a:lstStyle/>
          <a:p>
            <a:pPr algn="l" indent="0" marL="0">
              <a:lnSpc>
                <a:spcPts val="3400"/>
              </a:lnSpc>
              <a:buNone/>
            </a:pPr>
            <a:r>
              <a:rPr lang="en-US" sz="2400" b="1" dirty="0">
                <a:solidFill>
                  <a:srgbClr val="DCD7E5"/>
                </a:solidFill>
                <a:latin typeface="Heebo Bold" pitchFamily="34" charset="0"/>
                <a:ea typeface="Heebo Bold" pitchFamily="34" charset="-122"/>
                <a:cs typeface="Heebo Bold" pitchFamily="34" charset="-120"/>
              </a:rPr>
              <a:t>2 Contributors</a:t>
            </a:r>
            <a:endParaRPr lang="en-US" sz="2400" dirty="0"/>
          </a:p>
        </p:txBody>
      </p:sp>
      <p:pic>
        <p:nvPicPr>
          <p:cNvPr id="10" name="Image 4" descr="preencoded.png">    </p:cNvPr>
          <p:cNvPicPr>
            <a:picLocks noChangeAspect="1"/>
          </p:cNvPicPr>
          <p:nvPr/>
        </p:nvPicPr>
        <p:blipFill>
          <a:blip r:embed="rId5"/>
          <a:stretch>
            <a:fillRect/>
          </a:stretch>
        </p:blipFill>
        <p:spPr>
          <a:xfrm>
            <a:off x="12352139" y="6464141"/>
            <a:ext cx="1414224" cy="37754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1876" y="567095"/>
            <a:ext cx="5156478" cy="644485"/>
          </a:xfrm>
          <a:prstGeom prst="rect">
            <a:avLst/>
          </a:prstGeom>
          <a:noFill/>
          <a:ln/>
        </p:spPr>
        <p:txBody>
          <a:bodyPr wrap="none" lIns="0" tIns="0" rIns="0" bIns="0" rtlCol="0" anchor="t"/>
          <a:lstStyle/>
          <a:p>
            <a:pPr indent="0" marL="0">
              <a:lnSpc>
                <a:spcPts val="5050"/>
              </a:lnSpc>
              <a:buNone/>
            </a:pPr>
            <a:r>
              <a:rPr lang="en-US" sz="4050" dirty="0">
                <a:solidFill>
                  <a:srgbClr val="F2F0F4"/>
                </a:solidFill>
                <a:latin typeface="Montserrat" pitchFamily="34" charset="0"/>
                <a:ea typeface="Montserrat" pitchFamily="34" charset="-122"/>
                <a:cs typeface="Montserrat" pitchFamily="34" charset="-120"/>
              </a:rPr>
              <a:t>Quiénes somos</a:t>
            </a:r>
            <a:endParaRPr lang="en-US" sz="4050" dirty="0"/>
          </a:p>
        </p:txBody>
      </p:sp>
      <p:pic>
        <p:nvPicPr>
          <p:cNvPr id="3" name="Image 0" descr="preencoded.png">    </p:cNvPr>
          <p:cNvPicPr>
            <a:picLocks noChangeAspect="1"/>
          </p:cNvPicPr>
          <p:nvPr/>
        </p:nvPicPr>
        <p:blipFill>
          <a:blip r:embed="rId1"/>
          <a:stretch>
            <a:fillRect/>
          </a:stretch>
        </p:blipFill>
        <p:spPr>
          <a:xfrm>
            <a:off x="1308378" y="1624013"/>
            <a:ext cx="3016210" cy="3016210"/>
          </a:xfrm>
          <a:prstGeom prst="rect">
            <a:avLst/>
          </a:prstGeom>
        </p:spPr>
      </p:pic>
      <p:sp>
        <p:nvSpPr>
          <p:cNvPr id="4" name="Text 1"/>
          <p:cNvSpPr/>
          <p:nvPr/>
        </p:nvSpPr>
        <p:spPr>
          <a:xfrm>
            <a:off x="1448276" y="4897993"/>
            <a:ext cx="2736533" cy="322183"/>
          </a:xfrm>
          <a:prstGeom prst="rect">
            <a:avLst/>
          </a:prstGeom>
          <a:noFill/>
          <a:ln/>
        </p:spPr>
        <p:txBody>
          <a:bodyPr wrap="none" lIns="0" tIns="0" rIns="0" bIns="0" rtlCol="0" anchor="t"/>
          <a:lstStyle/>
          <a:p>
            <a:pPr algn="ctr"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CPO: Leandro Acuña </a:t>
            </a:r>
            <a:endParaRPr lang="en-US" sz="2000" dirty="0"/>
          </a:p>
        </p:txBody>
      </p:sp>
      <p:sp>
        <p:nvSpPr>
          <p:cNvPr id="5" name="Text 2"/>
          <p:cNvSpPr/>
          <p:nvPr/>
        </p:nvSpPr>
        <p:spPr>
          <a:xfrm>
            <a:off x="721876" y="5343882"/>
            <a:ext cx="4189333" cy="1979533"/>
          </a:xfrm>
          <a:prstGeom prst="rect">
            <a:avLst/>
          </a:prstGeom>
          <a:noFill/>
          <a:ln/>
        </p:spPr>
        <p:txBody>
          <a:bodyPr wrap="square" lIns="0" tIns="0" rIns="0" bIns="0" rtlCol="0" anchor="t"/>
          <a:lstStyle/>
          <a:p>
            <a:pPr algn="ctr"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Licenciado en Marketing, coach y emprendedor con una tienda online. Su enfoque en producto garantiza una experiencia de usuario sencilla y efectiva, facilitando la adopción de ICP de manera fluida y segura.</a:t>
            </a:r>
            <a:endParaRPr lang="en-US" sz="1600" dirty="0"/>
          </a:p>
        </p:txBody>
      </p:sp>
      <p:pic>
        <p:nvPicPr>
          <p:cNvPr id="6" name="Image 1" descr="preencoded.png">    </p:cNvPr>
          <p:cNvPicPr>
            <a:picLocks noChangeAspect="1"/>
          </p:cNvPicPr>
          <p:nvPr/>
        </p:nvPicPr>
        <p:blipFill>
          <a:blip r:embed="rId2"/>
          <a:stretch>
            <a:fillRect/>
          </a:stretch>
        </p:blipFill>
        <p:spPr>
          <a:xfrm>
            <a:off x="5807035" y="1624013"/>
            <a:ext cx="3016210" cy="3016210"/>
          </a:xfrm>
          <a:prstGeom prst="rect">
            <a:avLst/>
          </a:prstGeom>
        </p:spPr>
      </p:pic>
      <p:sp>
        <p:nvSpPr>
          <p:cNvPr id="7" name="Text 3"/>
          <p:cNvSpPr/>
          <p:nvPr/>
        </p:nvSpPr>
        <p:spPr>
          <a:xfrm>
            <a:off x="5979081" y="4897993"/>
            <a:ext cx="2672120" cy="322183"/>
          </a:xfrm>
          <a:prstGeom prst="rect">
            <a:avLst/>
          </a:prstGeom>
          <a:noFill/>
          <a:ln/>
        </p:spPr>
        <p:txBody>
          <a:bodyPr wrap="none" lIns="0" tIns="0" rIns="0" bIns="0" rtlCol="0" anchor="t"/>
          <a:lstStyle/>
          <a:p>
            <a:pPr algn="ctr"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CTO: Juan Cruz Lobo</a:t>
            </a:r>
            <a:endParaRPr lang="en-US" sz="2000" dirty="0"/>
          </a:p>
        </p:txBody>
      </p:sp>
      <p:sp>
        <p:nvSpPr>
          <p:cNvPr id="8" name="Text 4"/>
          <p:cNvSpPr/>
          <p:nvPr/>
        </p:nvSpPr>
        <p:spPr>
          <a:xfrm>
            <a:off x="5220533" y="5343882"/>
            <a:ext cx="4189333" cy="1649611"/>
          </a:xfrm>
          <a:prstGeom prst="rect">
            <a:avLst/>
          </a:prstGeom>
          <a:noFill/>
          <a:ln/>
        </p:spPr>
        <p:txBody>
          <a:bodyPr wrap="square" lIns="0" tIns="0" rIns="0" bIns="0" rtlCol="0" anchor="t"/>
          <a:lstStyle/>
          <a:p>
            <a:pPr algn="ctr"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Con más de 20 años de experiencia Trabajando en River Plate, es el responsable de la implementación técnica de Move2ICP, asegurando una migración eficiente y sin interrupciones.</a:t>
            </a:r>
            <a:endParaRPr lang="en-US" sz="1600" dirty="0"/>
          </a:p>
        </p:txBody>
      </p:sp>
      <p:pic>
        <p:nvPicPr>
          <p:cNvPr id="9" name="Image 2" descr="preencoded.png">    </p:cNvPr>
          <p:cNvPicPr>
            <a:picLocks noChangeAspect="1"/>
          </p:cNvPicPr>
          <p:nvPr/>
        </p:nvPicPr>
        <p:blipFill>
          <a:blip r:embed="rId3"/>
          <a:stretch>
            <a:fillRect/>
          </a:stretch>
        </p:blipFill>
        <p:spPr>
          <a:xfrm>
            <a:off x="10305693" y="1624013"/>
            <a:ext cx="3016210" cy="3016210"/>
          </a:xfrm>
          <a:prstGeom prst="rect">
            <a:avLst/>
          </a:prstGeom>
        </p:spPr>
      </p:pic>
      <p:sp>
        <p:nvSpPr>
          <p:cNvPr id="10" name="Text 5"/>
          <p:cNvSpPr/>
          <p:nvPr/>
        </p:nvSpPr>
        <p:spPr>
          <a:xfrm>
            <a:off x="10369391" y="4897993"/>
            <a:ext cx="2888933" cy="322183"/>
          </a:xfrm>
          <a:prstGeom prst="rect">
            <a:avLst/>
          </a:prstGeom>
          <a:noFill/>
          <a:ln/>
        </p:spPr>
        <p:txBody>
          <a:bodyPr wrap="none" lIns="0" tIns="0" rIns="0" bIns="0" rtlCol="0" anchor="t"/>
          <a:lstStyle/>
          <a:p>
            <a:pPr algn="ctr"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CEO: Esteban Rosman</a:t>
            </a:r>
            <a:endParaRPr lang="en-US" sz="2000" dirty="0"/>
          </a:p>
        </p:txBody>
      </p:sp>
      <p:sp>
        <p:nvSpPr>
          <p:cNvPr id="11" name="Text 6"/>
          <p:cNvSpPr/>
          <p:nvPr/>
        </p:nvSpPr>
        <p:spPr>
          <a:xfrm>
            <a:off x="9719191" y="5343882"/>
            <a:ext cx="4189333" cy="1979533"/>
          </a:xfrm>
          <a:prstGeom prst="rect">
            <a:avLst/>
          </a:prstGeom>
          <a:noFill/>
          <a:ln/>
        </p:spPr>
        <p:txBody>
          <a:bodyPr wrap="square" lIns="0" tIns="0" rIns="0" bIns="0" rtlCol="0" anchor="t"/>
          <a:lstStyle/>
          <a:p>
            <a:pPr algn="ctr"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Licenciado en Marketing con 30 años de experiencia en empresas de primer nivel. Coordinador de Tec. del Fondo Nacional de las Artes, Es responsable de asegurar el valor estratégico de la dApp para empresas que migran a ICP.</a:t>
            </a:r>
            <a:endParaRPr lang="en-US" sz="1600" dirty="0"/>
          </a:p>
        </p:txBody>
      </p:sp>
      <p:sp>
        <p:nvSpPr>
          <p:cNvPr id="12" name="Text 7"/>
          <p:cNvSpPr/>
          <p:nvPr/>
        </p:nvSpPr>
        <p:spPr>
          <a:xfrm>
            <a:off x="721876" y="7555349"/>
            <a:ext cx="13186648" cy="329922"/>
          </a:xfrm>
          <a:prstGeom prst="rect">
            <a:avLst/>
          </a:prstGeom>
          <a:noFill/>
          <a:ln/>
        </p:spPr>
        <p:txBody>
          <a:bodyPr wrap="none" lIns="0" tIns="0" rIns="0" bIns="0" rtlCol="0" anchor="t"/>
          <a:lstStyle/>
          <a:p>
            <a:pPr algn="ctr"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Juntos fundamos R3Evolucion.xyz, una plataforma dedicada a explorar y promover las tecnologías Web3</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74859" y="608886"/>
            <a:ext cx="3173492" cy="785693"/>
          </a:xfrm>
          <a:prstGeom prst="rect">
            <a:avLst/>
          </a:prstGeom>
        </p:spPr>
      </p:pic>
      <p:sp>
        <p:nvSpPr>
          <p:cNvPr id="3" name="Text 0"/>
          <p:cNvSpPr/>
          <p:nvPr/>
        </p:nvSpPr>
        <p:spPr>
          <a:xfrm>
            <a:off x="774859" y="1643658"/>
            <a:ext cx="13080683" cy="1417320"/>
          </a:xfrm>
          <a:prstGeom prst="rect">
            <a:avLst/>
          </a:prstGeom>
          <a:noFill/>
          <a:ln/>
        </p:spPr>
        <p:txBody>
          <a:bodyPr wrap="square" lIns="0" tIns="0" rIns="0" bIns="0" rtlCol="0" anchor="t"/>
          <a:lstStyle/>
          <a:p>
            <a:pPr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Nuestra dApp de Easy Onboarding para el Internet Computer (ICP) facilita la transición a una plataforma más segura, escalable y eficiente. MOVE2ICP se basa en la tecnología blockchain de la Internet Computer, que ofrece mayor seguridad, transparencia y resistencia a la censura. Además, ICP permite a los desarrolladores construir aplicaciones descentralizadas sin la necesidad de una infraestructura compleja y costosa.</a:t>
            </a:r>
            <a:endParaRPr lang="en-US" sz="1700" dirty="0"/>
          </a:p>
        </p:txBody>
      </p:sp>
      <p:sp>
        <p:nvSpPr>
          <p:cNvPr id="4" name="Shape 1"/>
          <p:cNvSpPr/>
          <p:nvPr/>
        </p:nvSpPr>
        <p:spPr>
          <a:xfrm>
            <a:off x="774859" y="3310057"/>
            <a:ext cx="13080683" cy="1290995"/>
          </a:xfrm>
          <a:prstGeom prst="roundRect">
            <a:avLst>
              <a:gd name="adj" fmla="val 7203"/>
            </a:avLst>
          </a:prstGeom>
          <a:solidFill>
            <a:srgbClr val="0D0A2C"/>
          </a:solidFill>
          <a:ln w="7620">
            <a:solidFill>
              <a:srgbClr val="262345"/>
            </a:solidFill>
            <a:prstDash val="solid"/>
          </a:ln>
        </p:spPr>
      </p:sp>
      <p:sp>
        <p:nvSpPr>
          <p:cNvPr id="5" name="Text 2"/>
          <p:cNvSpPr/>
          <p:nvPr/>
        </p:nvSpPr>
        <p:spPr>
          <a:xfrm>
            <a:off x="1003816" y="3539014"/>
            <a:ext cx="2799755" cy="345996"/>
          </a:xfrm>
          <a:prstGeom prst="rect">
            <a:avLst/>
          </a:prstGeom>
          <a:noFill/>
          <a:ln/>
        </p:spPr>
        <p:txBody>
          <a:bodyPr wrap="none" lIns="0" tIns="0" rIns="0" bIns="0" rtlCol="0" anchor="t"/>
          <a:lstStyle/>
          <a:p>
            <a:pPr indent="0" marL="0">
              <a:lnSpc>
                <a:spcPts val="2700"/>
              </a:lnSpc>
              <a:buNone/>
            </a:pPr>
            <a:r>
              <a:rPr lang="en-US" sz="2150" dirty="0">
                <a:solidFill>
                  <a:srgbClr val="FFFFFF"/>
                </a:solidFill>
                <a:latin typeface="Montserrat" pitchFamily="34" charset="0"/>
                <a:ea typeface="Montserrat" pitchFamily="34" charset="-122"/>
                <a:cs typeface="Montserrat" pitchFamily="34" charset="-120"/>
              </a:rPr>
              <a:t>Seguridad Mejorada</a:t>
            </a:r>
            <a:endParaRPr lang="en-US" sz="2150" dirty="0"/>
          </a:p>
        </p:txBody>
      </p:sp>
      <p:sp>
        <p:nvSpPr>
          <p:cNvPr id="6" name="Text 3"/>
          <p:cNvSpPr/>
          <p:nvPr/>
        </p:nvSpPr>
        <p:spPr>
          <a:xfrm>
            <a:off x="1003816" y="4017764"/>
            <a:ext cx="12622768" cy="354330"/>
          </a:xfrm>
          <a:prstGeom prst="rect">
            <a:avLst/>
          </a:prstGeom>
          <a:noFill/>
          <a:ln/>
        </p:spPr>
        <p:txBody>
          <a:bodyPr wrap="none" lIns="0" tIns="0" rIns="0" bIns="0" rtlCol="0" anchor="t"/>
          <a:lstStyle/>
          <a:p>
            <a:pPr indent="0" marL="0">
              <a:lnSpc>
                <a:spcPts val="2750"/>
              </a:lnSpc>
              <a:buNone/>
            </a:pPr>
            <a:r>
              <a:rPr lang="en-US" sz="1700" dirty="0">
                <a:solidFill>
                  <a:srgbClr val="FFFFFF"/>
                </a:solidFill>
                <a:latin typeface="Heebo Light" pitchFamily="34" charset="0"/>
                <a:ea typeface="Heebo Light" pitchFamily="34" charset="-122"/>
                <a:cs typeface="Heebo Light" pitchFamily="34" charset="-120"/>
              </a:rPr>
              <a:t>ICP ofrece mayor seguridad gracias a su tegnologia descentralizada.</a:t>
            </a:r>
            <a:endParaRPr lang="en-US" sz="1700" dirty="0"/>
          </a:p>
        </p:txBody>
      </p:sp>
      <p:sp>
        <p:nvSpPr>
          <p:cNvPr id="7" name="Shape 4"/>
          <p:cNvSpPr/>
          <p:nvPr/>
        </p:nvSpPr>
        <p:spPr>
          <a:xfrm>
            <a:off x="774859" y="4822388"/>
            <a:ext cx="13080683" cy="1290995"/>
          </a:xfrm>
          <a:prstGeom prst="roundRect">
            <a:avLst>
              <a:gd name="adj" fmla="val 7203"/>
            </a:avLst>
          </a:prstGeom>
          <a:solidFill>
            <a:srgbClr val="0D0A2C"/>
          </a:solidFill>
          <a:ln w="7620">
            <a:solidFill>
              <a:srgbClr val="262345"/>
            </a:solidFill>
            <a:prstDash val="solid"/>
          </a:ln>
        </p:spPr>
      </p:sp>
      <p:sp>
        <p:nvSpPr>
          <p:cNvPr id="8" name="Text 5"/>
          <p:cNvSpPr/>
          <p:nvPr/>
        </p:nvSpPr>
        <p:spPr>
          <a:xfrm>
            <a:off x="1003816" y="5051346"/>
            <a:ext cx="3415427" cy="345996"/>
          </a:xfrm>
          <a:prstGeom prst="rect">
            <a:avLst/>
          </a:prstGeom>
          <a:noFill/>
          <a:ln/>
        </p:spPr>
        <p:txBody>
          <a:bodyPr wrap="none" lIns="0" tIns="0" rIns="0" bIns="0" rtlCol="0" anchor="t"/>
          <a:lstStyle/>
          <a:p>
            <a:pPr indent="0" marL="0">
              <a:lnSpc>
                <a:spcPts val="2700"/>
              </a:lnSpc>
              <a:buNone/>
            </a:pPr>
            <a:r>
              <a:rPr lang="en-US" sz="2150" dirty="0">
                <a:solidFill>
                  <a:srgbClr val="FFFFFF"/>
                </a:solidFill>
                <a:latin typeface="Montserrat" pitchFamily="34" charset="0"/>
                <a:ea typeface="Montserrat" pitchFamily="34" charset="-122"/>
                <a:cs typeface="Montserrat" pitchFamily="34" charset="-120"/>
              </a:rPr>
              <a:t>Escalabilidad Sin Límites</a:t>
            </a:r>
            <a:endParaRPr lang="en-US" sz="2150" dirty="0"/>
          </a:p>
        </p:txBody>
      </p:sp>
      <p:sp>
        <p:nvSpPr>
          <p:cNvPr id="9" name="Text 6"/>
          <p:cNvSpPr/>
          <p:nvPr/>
        </p:nvSpPr>
        <p:spPr>
          <a:xfrm>
            <a:off x="1003816" y="5530096"/>
            <a:ext cx="12622768" cy="354330"/>
          </a:xfrm>
          <a:prstGeom prst="rect">
            <a:avLst/>
          </a:prstGeom>
          <a:noFill/>
          <a:ln/>
        </p:spPr>
        <p:txBody>
          <a:bodyPr wrap="none" lIns="0" tIns="0" rIns="0" bIns="0" rtlCol="0" anchor="t"/>
          <a:lstStyle/>
          <a:p>
            <a:pPr indent="0" marL="0">
              <a:lnSpc>
                <a:spcPts val="2750"/>
              </a:lnSpc>
              <a:buNone/>
            </a:pPr>
            <a:r>
              <a:rPr lang="en-US" sz="1700" dirty="0">
                <a:solidFill>
                  <a:srgbClr val="FFFFFF"/>
                </a:solidFill>
                <a:latin typeface="Heebo Light" pitchFamily="34" charset="0"/>
                <a:ea typeface="Heebo Light" pitchFamily="34" charset="-122"/>
                <a:cs typeface="Heebo Light" pitchFamily="34" charset="-120"/>
              </a:rPr>
              <a:t>ICP puede manejar un volumen de tráfico mucho mayor, permitiendo a las empresas crecer sin restricciones.</a:t>
            </a:r>
            <a:endParaRPr lang="en-US" sz="1700" dirty="0"/>
          </a:p>
        </p:txBody>
      </p:sp>
      <p:sp>
        <p:nvSpPr>
          <p:cNvPr id="10" name="Shape 7"/>
          <p:cNvSpPr/>
          <p:nvPr/>
        </p:nvSpPr>
        <p:spPr>
          <a:xfrm>
            <a:off x="774859" y="6334720"/>
            <a:ext cx="13080683" cy="1290995"/>
          </a:xfrm>
          <a:prstGeom prst="roundRect">
            <a:avLst>
              <a:gd name="adj" fmla="val 7203"/>
            </a:avLst>
          </a:prstGeom>
          <a:solidFill>
            <a:srgbClr val="0D0A2C"/>
          </a:solidFill>
          <a:ln w="7620">
            <a:solidFill>
              <a:srgbClr val="262345"/>
            </a:solidFill>
            <a:prstDash val="solid"/>
          </a:ln>
        </p:spPr>
      </p:sp>
      <p:sp>
        <p:nvSpPr>
          <p:cNvPr id="11" name="Text 8"/>
          <p:cNvSpPr/>
          <p:nvPr/>
        </p:nvSpPr>
        <p:spPr>
          <a:xfrm>
            <a:off x="1003816" y="6563678"/>
            <a:ext cx="3029426" cy="345996"/>
          </a:xfrm>
          <a:prstGeom prst="rect">
            <a:avLst/>
          </a:prstGeom>
          <a:noFill/>
          <a:ln/>
        </p:spPr>
        <p:txBody>
          <a:bodyPr wrap="none" lIns="0" tIns="0" rIns="0" bIns="0" rtlCol="0" anchor="t"/>
          <a:lstStyle/>
          <a:p>
            <a:pPr indent="0" marL="0">
              <a:lnSpc>
                <a:spcPts val="2700"/>
              </a:lnSpc>
              <a:buNone/>
            </a:pPr>
            <a:r>
              <a:rPr lang="en-US" sz="2150" dirty="0">
                <a:solidFill>
                  <a:srgbClr val="FFFFFF"/>
                </a:solidFill>
                <a:latin typeface="Montserrat" pitchFamily="34" charset="0"/>
                <a:ea typeface="Montserrat" pitchFamily="34" charset="-122"/>
                <a:cs typeface="Montserrat" pitchFamily="34" charset="-120"/>
              </a:rPr>
              <a:t>Eficiencia Optimizada</a:t>
            </a:r>
            <a:endParaRPr lang="en-US" sz="2150" dirty="0"/>
          </a:p>
        </p:txBody>
      </p:sp>
      <p:sp>
        <p:nvSpPr>
          <p:cNvPr id="12" name="Text 9"/>
          <p:cNvSpPr/>
          <p:nvPr/>
        </p:nvSpPr>
        <p:spPr>
          <a:xfrm>
            <a:off x="1003816" y="7042428"/>
            <a:ext cx="12622768" cy="354330"/>
          </a:xfrm>
          <a:prstGeom prst="rect">
            <a:avLst/>
          </a:prstGeom>
          <a:noFill/>
          <a:ln/>
        </p:spPr>
        <p:txBody>
          <a:bodyPr wrap="none" lIns="0" tIns="0" rIns="0" bIns="0" rtlCol="0" anchor="t"/>
          <a:lstStyle/>
          <a:p>
            <a:pPr indent="0" marL="0">
              <a:lnSpc>
                <a:spcPts val="2750"/>
              </a:lnSpc>
              <a:buNone/>
            </a:pPr>
            <a:r>
              <a:rPr lang="en-US" sz="1700" dirty="0">
                <a:solidFill>
                  <a:srgbClr val="FFFFFF"/>
                </a:solidFill>
                <a:latin typeface="Heebo Light" pitchFamily="34" charset="0"/>
                <a:ea typeface="Heebo Light" pitchFamily="34" charset="-122"/>
                <a:cs typeface="Heebo Light" pitchFamily="34" charset="-120"/>
              </a:rPr>
              <a:t>Los contratos inteligentes de ICP automatizan tareas, mejorando la eficiencia y los costos.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50173" y="521851"/>
            <a:ext cx="4741307" cy="592574"/>
          </a:xfrm>
          <a:prstGeom prst="rect">
            <a:avLst/>
          </a:prstGeom>
          <a:noFill/>
          <a:ln/>
        </p:spPr>
        <p:txBody>
          <a:bodyPr wrap="none" lIns="0" tIns="0" rIns="0" bIns="0" rtlCol="0" anchor="t"/>
          <a:lstStyle/>
          <a:p>
            <a:pPr indent="0" marL="0">
              <a:lnSpc>
                <a:spcPts val="4650"/>
              </a:lnSpc>
              <a:buNone/>
            </a:pPr>
            <a:r>
              <a:rPr lang="en-US" sz="3700" dirty="0">
                <a:solidFill>
                  <a:srgbClr val="F2F0F4"/>
                </a:solidFill>
                <a:latin typeface="Montserrat" pitchFamily="34" charset="0"/>
                <a:ea typeface="Montserrat" pitchFamily="34" charset="-122"/>
                <a:cs typeface="Montserrat" pitchFamily="34" charset="-120"/>
              </a:rPr>
              <a:t>Herramientas</a:t>
            </a:r>
            <a:endParaRPr lang="en-US" sz="3700" dirty="0"/>
          </a:p>
        </p:txBody>
      </p:sp>
      <p:sp>
        <p:nvSpPr>
          <p:cNvPr id="4" name="Text 1"/>
          <p:cNvSpPr/>
          <p:nvPr/>
        </p:nvSpPr>
        <p:spPr>
          <a:xfrm>
            <a:off x="6150173" y="1398865"/>
            <a:ext cx="7816453" cy="606743"/>
          </a:xfrm>
          <a:prstGeom prst="rect">
            <a:avLst/>
          </a:prstGeom>
          <a:noFill/>
          <a:ln/>
        </p:spPr>
        <p:txBody>
          <a:bodyPr wrap="square" lIns="0" tIns="0" rIns="0" bIns="0" rtlCol="0" anchor="t"/>
          <a:lstStyle/>
          <a:p>
            <a:pPr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Nuestro equipo de expertos ofrece una gama completa de herramientas para garantizar una transición fluida y eficiente hacia la Internet Computer.</a:t>
            </a:r>
            <a:endParaRPr lang="en-US" sz="1450" dirty="0"/>
          </a:p>
        </p:txBody>
      </p:sp>
      <p:sp>
        <p:nvSpPr>
          <p:cNvPr id="5" name="Shape 2"/>
          <p:cNvSpPr/>
          <p:nvPr/>
        </p:nvSpPr>
        <p:spPr>
          <a:xfrm>
            <a:off x="6150173" y="2432328"/>
            <a:ext cx="426720" cy="426720"/>
          </a:xfrm>
          <a:prstGeom prst="roundRect">
            <a:avLst>
              <a:gd name="adj" fmla="val 18667"/>
            </a:avLst>
          </a:prstGeom>
          <a:solidFill>
            <a:srgbClr val="31136C"/>
          </a:solidFill>
          <a:ln w="7620">
            <a:solidFill>
              <a:srgbClr val="4A2C85"/>
            </a:solidFill>
            <a:prstDash val="solid"/>
          </a:ln>
        </p:spPr>
      </p:sp>
      <p:sp>
        <p:nvSpPr>
          <p:cNvPr id="6" name="Text 3"/>
          <p:cNvSpPr/>
          <p:nvPr/>
        </p:nvSpPr>
        <p:spPr>
          <a:xfrm>
            <a:off x="6312098" y="2503408"/>
            <a:ext cx="102751" cy="284440"/>
          </a:xfrm>
          <a:prstGeom prst="rect">
            <a:avLst/>
          </a:prstGeom>
          <a:noFill/>
          <a:ln/>
        </p:spPr>
        <p:txBody>
          <a:bodyPr wrap="none" lIns="0" tIns="0" rIns="0" bIns="0" rtlCol="0" anchor="t"/>
          <a:lstStyle/>
          <a:p>
            <a:pPr algn="ctr" indent="0" marL="0">
              <a:lnSpc>
                <a:spcPts val="2200"/>
              </a:lnSpc>
              <a:buNone/>
            </a:pPr>
            <a:r>
              <a:rPr lang="en-US" sz="2200" dirty="0">
                <a:solidFill>
                  <a:srgbClr val="DCD7E5"/>
                </a:solidFill>
                <a:latin typeface="Montserrat" pitchFamily="34" charset="0"/>
                <a:ea typeface="Montserrat" pitchFamily="34" charset="-122"/>
                <a:cs typeface="Montserrat" pitchFamily="34" charset="-120"/>
              </a:rPr>
              <a:t>1</a:t>
            </a:r>
            <a:endParaRPr lang="en-US" sz="2200" dirty="0"/>
          </a:p>
        </p:txBody>
      </p:sp>
      <p:sp>
        <p:nvSpPr>
          <p:cNvPr id="7" name="Text 4"/>
          <p:cNvSpPr/>
          <p:nvPr/>
        </p:nvSpPr>
        <p:spPr>
          <a:xfrm>
            <a:off x="6766441" y="2432328"/>
            <a:ext cx="2421136" cy="296228"/>
          </a:xfrm>
          <a:prstGeom prst="rect">
            <a:avLst/>
          </a:prstGeom>
          <a:noFill/>
          <a:ln/>
        </p:spPr>
        <p:txBody>
          <a:bodyPr wrap="none" lIns="0" tIns="0" rIns="0" bIns="0" rtlCol="0" anchor="t"/>
          <a:lstStyle/>
          <a:p>
            <a:pPr indent="0" marL="0">
              <a:lnSpc>
                <a:spcPts val="2300"/>
              </a:lnSpc>
              <a:buNone/>
            </a:pPr>
            <a:r>
              <a:rPr lang="en-US" sz="1850" dirty="0">
                <a:solidFill>
                  <a:srgbClr val="DCD7E5"/>
                </a:solidFill>
                <a:latin typeface="Montserrat" pitchFamily="34" charset="0"/>
                <a:ea typeface="Montserrat" pitchFamily="34" charset="-122"/>
                <a:cs typeface="Montserrat" pitchFamily="34" charset="-120"/>
              </a:rPr>
              <a:t>Gestión de Recursos</a:t>
            </a:r>
            <a:endParaRPr lang="en-US" sz="1850" dirty="0"/>
          </a:p>
        </p:txBody>
      </p:sp>
      <p:sp>
        <p:nvSpPr>
          <p:cNvPr id="8" name="Text 5"/>
          <p:cNvSpPr/>
          <p:nvPr/>
        </p:nvSpPr>
        <p:spPr>
          <a:xfrm>
            <a:off x="6766441" y="2842260"/>
            <a:ext cx="7200186" cy="606743"/>
          </a:xfrm>
          <a:prstGeom prst="rect">
            <a:avLst/>
          </a:prstGeom>
          <a:noFill/>
          <a:ln/>
        </p:spPr>
        <p:txBody>
          <a:bodyPr wrap="square" lIns="0" tIns="0" rIns="0" bIns="0" rtlCol="0" anchor="t"/>
          <a:lstStyle/>
          <a:p>
            <a:pPr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Optimización de recursos en la nube, análisis de costos y gestión de la capacidad para lograr una mayor eficiencia.</a:t>
            </a:r>
            <a:endParaRPr lang="en-US" sz="1450" dirty="0"/>
          </a:p>
        </p:txBody>
      </p:sp>
      <p:sp>
        <p:nvSpPr>
          <p:cNvPr id="9" name="Shape 6"/>
          <p:cNvSpPr/>
          <p:nvPr/>
        </p:nvSpPr>
        <p:spPr>
          <a:xfrm>
            <a:off x="6150173" y="3851910"/>
            <a:ext cx="426720" cy="426720"/>
          </a:xfrm>
          <a:prstGeom prst="roundRect">
            <a:avLst>
              <a:gd name="adj" fmla="val 18667"/>
            </a:avLst>
          </a:prstGeom>
          <a:solidFill>
            <a:srgbClr val="31136C"/>
          </a:solidFill>
          <a:ln w="7620">
            <a:solidFill>
              <a:srgbClr val="4A2C85"/>
            </a:solidFill>
            <a:prstDash val="solid"/>
          </a:ln>
        </p:spPr>
      </p:sp>
      <p:sp>
        <p:nvSpPr>
          <p:cNvPr id="10" name="Text 7"/>
          <p:cNvSpPr/>
          <p:nvPr/>
        </p:nvSpPr>
        <p:spPr>
          <a:xfrm>
            <a:off x="6282690" y="3922990"/>
            <a:ext cx="161568" cy="284440"/>
          </a:xfrm>
          <a:prstGeom prst="rect">
            <a:avLst/>
          </a:prstGeom>
          <a:noFill/>
          <a:ln/>
        </p:spPr>
        <p:txBody>
          <a:bodyPr wrap="none" lIns="0" tIns="0" rIns="0" bIns="0" rtlCol="0" anchor="t"/>
          <a:lstStyle/>
          <a:p>
            <a:pPr algn="ctr" indent="0" marL="0">
              <a:lnSpc>
                <a:spcPts val="2200"/>
              </a:lnSpc>
              <a:buNone/>
            </a:pPr>
            <a:r>
              <a:rPr lang="en-US" sz="2200" dirty="0">
                <a:solidFill>
                  <a:srgbClr val="DCD7E5"/>
                </a:solidFill>
                <a:latin typeface="Montserrat" pitchFamily="34" charset="0"/>
                <a:ea typeface="Montserrat" pitchFamily="34" charset="-122"/>
                <a:cs typeface="Montserrat" pitchFamily="34" charset="-120"/>
              </a:rPr>
              <a:t>2</a:t>
            </a:r>
            <a:endParaRPr lang="en-US" sz="2200" dirty="0"/>
          </a:p>
        </p:txBody>
      </p:sp>
      <p:sp>
        <p:nvSpPr>
          <p:cNvPr id="11" name="Text 8"/>
          <p:cNvSpPr/>
          <p:nvPr/>
        </p:nvSpPr>
        <p:spPr>
          <a:xfrm>
            <a:off x="6766441" y="3851910"/>
            <a:ext cx="3758327" cy="296228"/>
          </a:xfrm>
          <a:prstGeom prst="rect">
            <a:avLst/>
          </a:prstGeom>
          <a:noFill/>
          <a:ln/>
        </p:spPr>
        <p:txBody>
          <a:bodyPr wrap="none" lIns="0" tIns="0" rIns="0" bIns="0" rtlCol="0" anchor="t"/>
          <a:lstStyle/>
          <a:p>
            <a:pPr indent="0" marL="0">
              <a:lnSpc>
                <a:spcPts val="2300"/>
              </a:lnSpc>
              <a:buNone/>
            </a:pPr>
            <a:r>
              <a:rPr lang="en-US" sz="1850" dirty="0">
                <a:solidFill>
                  <a:srgbClr val="DCD7E5"/>
                </a:solidFill>
                <a:latin typeface="Montserrat" pitchFamily="34" charset="0"/>
                <a:ea typeface="Montserrat" pitchFamily="34" charset="-122"/>
                <a:cs typeface="Montserrat" pitchFamily="34" charset="-120"/>
              </a:rPr>
              <a:t>Automatización de la Migración</a:t>
            </a:r>
            <a:endParaRPr lang="en-US" sz="1850" dirty="0"/>
          </a:p>
        </p:txBody>
      </p:sp>
      <p:sp>
        <p:nvSpPr>
          <p:cNvPr id="12" name="Text 9"/>
          <p:cNvSpPr/>
          <p:nvPr/>
        </p:nvSpPr>
        <p:spPr>
          <a:xfrm>
            <a:off x="6766441" y="4261842"/>
            <a:ext cx="7200186" cy="606743"/>
          </a:xfrm>
          <a:prstGeom prst="rect">
            <a:avLst/>
          </a:prstGeom>
          <a:noFill/>
          <a:ln/>
        </p:spPr>
        <p:txBody>
          <a:bodyPr wrap="square" lIns="0" tIns="0" rIns="0" bIns="0" rtlCol="0" anchor="t"/>
          <a:lstStyle/>
          <a:p>
            <a:pPr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Scripts automatizados para transferir aplicaciones, datos y configuraciones a la Internet Computer de forma rápida y segura.</a:t>
            </a:r>
            <a:endParaRPr lang="en-US" sz="1450" dirty="0"/>
          </a:p>
        </p:txBody>
      </p:sp>
      <p:sp>
        <p:nvSpPr>
          <p:cNvPr id="13" name="Shape 10"/>
          <p:cNvSpPr/>
          <p:nvPr/>
        </p:nvSpPr>
        <p:spPr>
          <a:xfrm>
            <a:off x="6150173" y="5271492"/>
            <a:ext cx="426720" cy="426720"/>
          </a:xfrm>
          <a:prstGeom prst="roundRect">
            <a:avLst>
              <a:gd name="adj" fmla="val 18667"/>
            </a:avLst>
          </a:prstGeom>
          <a:solidFill>
            <a:srgbClr val="31136C"/>
          </a:solidFill>
          <a:ln w="7620">
            <a:solidFill>
              <a:srgbClr val="4A2C85"/>
            </a:solidFill>
            <a:prstDash val="solid"/>
          </a:ln>
        </p:spPr>
      </p:sp>
      <p:sp>
        <p:nvSpPr>
          <p:cNvPr id="14" name="Text 11"/>
          <p:cNvSpPr/>
          <p:nvPr/>
        </p:nvSpPr>
        <p:spPr>
          <a:xfrm>
            <a:off x="6283285" y="5342573"/>
            <a:ext cx="160496" cy="284440"/>
          </a:xfrm>
          <a:prstGeom prst="rect">
            <a:avLst/>
          </a:prstGeom>
          <a:noFill/>
          <a:ln/>
        </p:spPr>
        <p:txBody>
          <a:bodyPr wrap="none" lIns="0" tIns="0" rIns="0" bIns="0" rtlCol="0" anchor="t"/>
          <a:lstStyle/>
          <a:p>
            <a:pPr algn="ctr" indent="0" marL="0">
              <a:lnSpc>
                <a:spcPts val="2200"/>
              </a:lnSpc>
              <a:buNone/>
            </a:pPr>
            <a:r>
              <a:rPr lang="en-US" sz="2200" dirty="0">
                <a:solidFill>
                  <a:srgbClr val="DCD7E5"/>
                </a:solidFill>
                <a:latin typeface="Montserrat" pitchFamily="34" charset="0"/>
                <a:ea typeface="Montserrat" pitchFamily="34" charset="-122"/>
                <a:cs typeface="Montserrat" pitchFamily="34" charset="-120"/>
              </a:rPr>
              <a:t>3</a:t>
            </a:r>
            <a:endParaRPr lang="en-US" sz="2200" dirty="0"/>
          </a:p>
        </p:txBody>
      </p:sp>
      <p:sp>
        <p:nvSpPr>
          <p:cNvPr id="15" name="Text 12"/>
          <p:cNvSpPr/>
          <p:nvPr/>
        </p:nvSpPr>
        <p:spPr>
          <a:xfrm>
            <a:off x="6766441" y="5271492"/>
            <a:ext cx="3510320" cy="296228"/>
          </a:xfrm>
          <a:prstGeom prst="rect">
            <a:avLst/>
          </a:prstGeom>
          <a:noFill/>
          <a:ln/>
        </p:spPr>
        <p:txBody>
          <a:bodyPr wrap="none" lIns="0" tIns="0" rIns="0" bIns="0" rtlCol="0" anchor="t"/>
          <a:lstStyle/>
          <a:p>
            <a:pPr indent="0" marL="0">
              <a:lnSpc>
                <a:spcPts val="2300"/>
              </a:lnSpc>
              <a:buNone/>
            </a:pPr>
            <a:r>
              <a:rPr lang="en-US" sz="1850" dirty="0">
                <a:solidFill>
                  <a:srgbClr val="DCD7E5"/>
                </a:solidFill>
                <a:latin typeface="Montserrat" pitchFamily="34" charset="0"/>
                <a:ea typeface="Montserrat" pitchFamily="34" charset="-122"/>
                <a:cs typeface="Montserrat" pitchFamily="34" charset="-120"/>
              </a:rPr>
              <a:t>Conversión de Infraestructura</a:t>
            </a:r>
            <a:endParaRPr lang="en-US" sz="1850" dirty="0"/>
          </a:p>
        </p:txBody>
      </p:sp>
      <p:sp>
        <p:nvSpPr>
          <p:cNvPr id="16" name="Text 13"/>
          <p:cNvSpPr/>
          <p:nvPr/>
        </p:nvSpPr>
        <p:spPr>
          <a:xfrm>
            <a:off x="6766441" y="5681424"/>
            <a:ext cx="7200186" cy="606743"/>
          </a:xfrm>
          <a:prstGeom prst="rect">
            <a:avLst/>
          </a:prstGeom>
          <a:noFill/>
          <a:ln/>
        </p:spPr>
        <p:txBody>
          <a:bodyPr wrap="square" lIns="0" tIns="0" rIns="0" bIns="0" rtlCol="0" anchor="t"/>
          <a:lstStyle/>
          <a:p>
            <a:pPr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Adaptar la infraestructura actual a los requisitos específicos de la Internet Computer para un rendimiento óptimo.</a:t>
            </a:r>
            <a:endParaRPr lang="en-US" sz="1450" dirty="0"/>
          </a:p>
        </p:txBody>
      </p:sp>
      <p:sp>
        <p:nvSpPr>
          <p:cNvPr id="17" name="Shape 14"/>
          <p:cNvSpPr/>
          <p:nvPr/>
        </p:nvSpPr>
        <p:spPr>
          <a:xfrm>
            <a:off x="6150173" y="6691074"/>
            <a:ext cx="426720" cy="426720"/>
          </a:xfrm>
          <a:prstGeom prst="roundRect">
            <a:avLst>
              <a:gd name="adj" fmla="val 18667"/>
            </a:avLst>
          </a:prstGeom>
          <a:solidFill>
            <a:srgbClr val="31136C"/>
          </a:solidFill>
          <a:ln w="7620">
            <a:solidFill>
              <a:srgbClr val="4A2C85"/>
            </a:solidFill>
            <a:prstDash val="solid"/>
          </a:ln>
        </p:spPr>
      </p:sp>
      <p:sp>
        <p:nvSpPr>
          <p:cNvPr id="18" name="Text 15"/>
          <p:cNvSpPr/>
          <p:nvPr/>
        </p:nvSpPr>
        <p:spPr>
          <a:xfrm>
            <a:off x="6269474" y="6762155"/>
            <a:ext cx="188119" cy="284440"/>
          </a:xfrm>
          <a:prstGeom prst="rect">
            <a:avLst/>
          </a:prstGeom>
          <a:noFill/>
          <a:ln/>
        </p:spPr>
        <p:txBody>
          <a:bodyPr wrap="none" lIns="0" tIns="0" rIns="0" bIns="0" rtlCol="0" anchor="t"/>
          <a:lstStyle/>
          <a:p>
            <a:pPr algn="ctr" indent="0" marL="0">
              <a:lnSpc>
                <a:spcPts val="2200"/>
              </a:lnSpc>
              <a:buNone/>
            </a:pPr>
            <a:r>
              <a:rPr lang="en-US" sz="2200" dirty="0">
                <a:solidFill>
                  <a:srgbClr val="DCD7E5"/>
                </a:solidFill>
                <a:latin typeface="Montserrat" pitchFamily="34" charset="0"/>
                <a:ea typeface="Montserrat" pitchFamily="34" charset="-122"/>
                <a:cs typeface="Montserrat" pitchFamily="34" charset="-120"/>
              </a:rPr>
              <a:t>4</a:t>
            </a:r>
            <a:endParaRPr lang="en-US" sz="2200" dirty="0"/>
          </a:p>
        </p:txBody>
      </p:sp>
      <p:sp>
        <p:nvSpPr>
          <p:cNvPr id="19" name="Text 16"/>
          <p:cNvSpPr/>
          <p:nvPr/>
        </p:nvSpPr>
        <p:spPr>
          <a:xfrm>
            <a:off x="6766441" y="6691074"/>
            <a:ext cx="2813685" cy="296228"/>
          </a:xfrm>
          <a:prstGeom prst="rect">
            <a:avLst/>
          </a:prstGeom>
          <a:noFill/>
          <a:ln/>
        </p:spPr>
        <p:txBody>
          <a:bodyPr wrap="none" lIns="0" tIns="0" rIns="0" bIns="0" rtlCol="0" anchor="t"/>
          <a:lstStyle/>
          <a:p>
            <a:pPr indent="0" marL="0">
              <a:lnSpc>
                <a:spcPts val="2300"/>
              </a:lnSpc>
              <a:buNone/>
            </a:pPr>
            <a:r>
              <a:rPr lang="en-US" sz="1850" dirty="0">
                <a:solidFill>
                  <a:srgbClr val="DCD7E5"/>
                </a:solidFill>
                <a:latin typeface="Montserrat" pitchFamily="34" charset="0"/>
                <a:ea typeface="Montserrat" pitchFamily="34" charset="-122"/>
                <a:cs typeface="Montserrat" pitchFamily="34" charset="-120"/>
              </a:rPr>
              <a:t>Optimización de Costos</a:t>
            </a:r>
            <a:endParaRPr lang="en-US" sz="1850" dirty="0"/>
          </a:p>
        </p:txBody>
      </p:sp>
      <p:sp>
        <p:nvSpPr>
          <p:cNvPr id="20" name="Text 17"/>
          <p:cNvSpPr/>
          <p:nvPr/>
        </p:nvSpPr>
        <p:spPr>
          <a:xfrm>
            <a:off x="6766441" y="7101007"/>
            <a:ext cx="7200186" cy="606743"/>
          </a:xfrm>
          <a:prstGeom prst="rect">
            <a:avLst/>
          </a:prstGeom>
          <a:noFill/>
          <a:ln/>
        </p:spPr>
        <p:txBody>
          <a:bodyPr wrap="square" lIns="0" tIns="0" rIns="0" bIns="0" rtlCol="0" anchor="t"/>
          <a:lstStyle/>
          <a:p>
            <a:pPr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Identificar áreas de mejora y reducir los gastos operativos en la nube mediante la optimización de la infraestructura.</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584127"/>
            <a:ext cx="6172200" cy="771525"/>
          </a:xfrm>
          <a:prstGeom prst="rect">
            <a:avLst/>
          </a:prstGeom>
          <a:noFill/>
          <a:ln/>
        </p:spPr>
        <p:txBody>
          <a:bodyPr wrap="none" lIns="0" tIns="0" rIns="0" bIns="0" rtlCol="0" anchor="t"/>
          <a:lstStyle/>
          <a:p>
            <a:pPr indent="0" marL="0">
              <a:lnSpc>
                <a:spcPts val="6050"/>
              </a:lnSpc>
              <a:buNone/>
            </a:pPr>
            <a:r>
              <a:rPr lang="en-US" sz="4850" dirty="0">
                <a:solidFill>
                  <a:srgbClr val="F2F0F4"/>
                </a:solidFill>
                <a:latin typeface="Montserrat" pitchFamily="34" charset="0"/>
                <a:ea typeface="Montserrat" pitchFamily="34" charset="-122"/>
                <a:cs typeface="Montserrat" pitchFamily="34" charset="-120"/>
              </a:rPr>
              <a:t>Funcionamiento</a:t>
            </a:r>
            <a:endParaRPr lang="en-US" sz="4850" dirty="0"/>
          </a:p>
        </p:txBody>
      </p:sp>
      <p:sp>
        <p:nvSpPr>
          <p:cNvPr id="4" name="Text 1"/>
          <p:cNvSpPr/>
          <p:nvPr/>
        </p:nvSpPr>
        <p:spPr>
          <a:xfrm>
            <a:off x="6350437" y="2725936"/>
            <a:ext cx="7415927" cy="790099"/>
          </a:xfrm>
          <a:prstGeom prst="rect">
            <a:avLst/>
          </a:prstGeom>
          <a:noFill/>
          <a:ln/>
        </p:spPr>
        <p:txBody>
          <a:bodyPr wrap="squar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Nuestro proceso de migración se basa en un programa de prueba de 30 días para garantizar una transición suave y sin contratiempos.</a:t>
            </a:r>
            <a:endParaRPr lang="en-US" sz="1900" dirty="0"/>
          </a:p>
        </p:txBody>
      </p:sp>
      <p:sp>
        <p:nvSpPr>
          <p:cNvPr id="5" name="Text 2"/>
          <p:cNvSpPr/>
          <p:nvPr/>
        </p:nvSpPr>
        <p:spPr>
          <a:xfrm>
            <a:off x="6745367" y="3793688"/>
            <a:ext cx="7020997" cy="1580198"/>
          </a:xfrm>
          <a:prstGeom prst="rect">
            <a:avLst/>
          </a:prstGeom>
          <a:noFill/>
          <a:ln/>
        </p:spPr>
        <p:txBody>
          <a:bodyPr wrap="square" lIns="0" tIns="0" rIns="0" bIns="0" rtlCol="0" anchor="t"/>
          <a:lstStyle/>
          <a:p>
            <a:pPr algn="l" marL="342900" indent="-342900">
              <a:lnSpc>
                <a:spcPts val="3100"/>
              </a:lnSpc>
              <a:buSzPct val="100000"/>
              <a:buFont typeface="+mj-lt"/>
              <a:buAutoNum type="arabicPeriod" startAt="1"/>
            </a:pPr>
            <a:r>
              <a:rPr lang="en-US" sz="1900" dirty="0">
                <a:solidFill>
                  <a:srgbClr val="DCD7E5"/>
                </a:solidFill>
                <a:latin typeface="Heebo Light" pitchFamily="34" charset="0"/>
                <a:ea typeface="Heebo Light" pitchFamily="34" charset="-122"/>
                <a:cs typeface="Heebo Light" pitchFamily="34" charset="-120"/>
              </a:rPr>
              <a:t>Automatizamos procesos repetitivos, como la migración de bases de datos, microservicios y funciones, para lograr una migración sin interrupciones.</a:t>
            </a:r>
            <a:pPr algn="l"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
</a:t>
            </a:r>
            <a:endParaRPr lang="en-US" sz="1900" dirty="0"/>
          </a:p>
        </p:txBody>
      </p:sp>
      <p:sp>
        <p:nvSpPr>
          <p:cNvPr id="6" name="Text 3"/>
          <p:cNvSpPr/>
          <p:nvPr/>
        </p:nvSpPr>
        <p:spPr>
          <a:xfrm>
            <a:off x="6745367" y="5460206"/>
            <a:ext cx="7020997" cy="1185148"/>
          </a:xfrm>
          <a:prstGeom prst="rect">
            <a:avLst/>
          </a:prstGeom>
          <a:noFill/>
          <a:ln/>
        </p:spPr>
        <p:txBody>
          <a:bodyPr wrap="square" lIns="0" tIns="0" rIns="0" bIns="0" rtlCol="0" anchor="t"/>
          <a:lstStyle/>
          <a:p>
            <a:pPr algn="l" marL="342900" indent="-342900">
              <a:lnSpc>
                <a:spcPts val="3100"/>
              </a:lnSpc>
              <a:buSzPct val="100000"/>
              <a:buFont typeface="+mj-lt"/>
              <a:buAutoNum type="arabicPeriod" startAt="2"/>
            </a:pPr>
            <a:r>
              <a:rPr lang="en-US" sz="1900" dirty="0">
                <a:solidFill>
                  <a:srgbClr val="DCD7E5"/>
                </a:solidFill>
                <a:latin typeface="Heebo Light" pitchFamily="34" charset="0"/>
                <a:ea typeface="Heebo Light" pitchFamily="34" charset="-122"/>
                <a:cs typeface="Heebo Light" pitchFamily="34" charset="-120"/>
              </a:rPr>
              <a:t>• Integramos herramientas de automatización como Terraform o CloudFormation, adaptadas a ICP, para facilitar la transición de infraestructura.</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1891308"/>
            <a:ext cx="6172200" cy="771525"/>
          </a:xfrm>
          <a:prstGeom prst="rect">
            <a:avLst/>
          </a:prstGeom>
          <a:noFill/>
          <a:ln/>
        </p:spPr>
        <p:txBody>
          <a:bodyPr wrap="none" lIns="0" tIns="0" rIns="0" bIns="0" rtlCol="0" anchor="t"/>
          <a:lstStyle/>
          <a:p>
            <a:pPr indent="0" marL="0">
              <a:lnSpc>
                <a:spcPts val="6050"/>
              </a:lnSpc>
              <a:buNone/>
            </a:pPr>
            <a:r>
              <a:rPr lang="en-US" sz="4850" dirty="0">
                <a:solidFill>
                  <a:srgbClr val="F2F0F4"/>
                </a:solidFill>
                <a:latin typeface="Montserrat" pitchFamily="34" charset="0"/>
                <a:ea typeface="Montserrat" pitchFamily="34" charset="-122"/>
                <a:cs typeface="Montserrat" pitchFamily="34" charset="-120"/>
              </a:rPr>
              <a:t>Mercado</a:t>
            </a:r>
            <a:endParaRPr lang="en-US" sz="4850" dirty="0"/>
          </a:p>
        </p:txBody>
      </p:sp>
      <p:sp>
        <p:nvSpPr>
          <p:cNvPr id="3" name="Text 1"/>
          <p:cNvSpPr/>
          <p:nvPr/>
        </p:nvSpPr>
        <p:spPr>
          <a:xfrm>
            <a:off x="864037" y="3156585"/>
            <a:ext cx="12902327" cy="790099"/>
          </a:xfrm>
          <a:prstGeom prst="rect">
            <a:avLst/>
          </a:prstGeom>
          <a:noFill/>
          <a:ln/>
        </p:spPr>
        <p:txBody>
          <a:bodyPr wrap="squar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MOVE2ICP ofrece una oportunidad única para aprovechar el potencial del creciente (se estima un 20%anual)mercado de la Internet Computer.</a:t>
            </a:r>
            <a:endParaRPr lang="en-US" sz="1900" dirty="0"/>
          </a:p>
        </p:txBody>
      </p:sp>
      <p:sp>
        <p:nvSpPr>
          <p:cNvPr id="4" name="Text 2"/>
          <p:cNvSpPr/>
          <p:nvPr/>
        </p:nvSpPr>
        <p:spPr>
          <a:xfrm>
            <a:off x="864037" y="4471154"/>
            <a:ext cx="3086100" cy="385763"/>
          </a:xfrm>
          <a:prstGeom prst="rect">
            <a:avLst/>
          </a:prstGeom>
          <a:noFill/>
          <a:ln/>
        </p:spPr>
        <p:txBody>
          <a:bodyPr wrap="none" lIns="0" tIns="0" rIns="0" bIns="0" rtlCol="0" anchor="t"/>
          <a:lstStyle/>
          <a:p>
            <a:pPr indent="0" marL="0">
              <a:lnSpc>
                <a:spcPts val="3000"/>
              </a:lnSpc>
              <a:buNone/>
            </a:pPr>
            <a:r>
              <a:rPr lang="en-US" sz="2400" dirty="0">
                <a:solidFill>
                  <a:srgbClr val="F2F0F4"/>
                </a:solidFill>
                <a:latin typeface="Montserrat" pitchFamily="34" charset="0"/>
                <a:ea typeface="Montserrat" pitchFamily="34" charset="-122"/>
                <a:cs typeface="Montserrat" pitchFamily="34" charset="-120"/>
              </a:rPr>
              <a:t>AWS</a:t>
            </a:r>
            <a:endParaRPr lang="en-US" sz="2400" dirty="0"/>
          </a:p>
        </p:txBody>
      </p:sp>
      <p:sp>
        <p:nvSpPr>
          <p:cNvPr id="5" name="Text 3"/>
          <p:cNvSpPr/>
          <p:nvPr/>
        </p:nvSpPr>
        <p:spPr>
          <a:xfrm>
            <a:off x="864037" y="5103733"/>
            <a:ext cx="3898821"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3.000.000 clientes</a:t>
            </a:r>
            <a:endParaRPr lang="en-US" sz="1900" dirty="0"/>
          </a:p>
        </p:txBody>
      </p:sp>
      <p:sp>
        <p:nvSpPr>
          <p:cNvPr id="6" name="Text 4"/>
          <p:cNvSpPr/>
          <p:nvPr/>
        </p:nvSpPr>
        <p:spPr>
          <a:xfrm>
            <a:off x="864037" y="5720953"/>
            <a:ext cx="3898821"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50.000.000 páginas alojadas</a:t>
            </a:r>
            <a:endParaRPr lang="en-US" sz="1900" dirty="0"/>
          </a:p>
        </p:txBody>
      </p:sp>
      <p:sp>
        <p:nvSpPr>
          <p:cNvPr id="7" name="Text 5"/>
          <p:cNvSpPr/>
          <p:nvPr/>
        </p:nvSpPr>
        <p:spPr>
          <a:xfrm>
            <a:off x="5372695" y="4471154"/>
            <a:ext cx="3539133" cy="385763"/>
          </a:xfrm>
          <a:prstGeom prst="rect">
            <a:avLst/>
          </a:prstGeom>
          <a:noFill/>
          <a:ln/>
        </p:spPr>
        <p:txBody>
          <a:bodyPr wrap="none" lIns="0" tIns="0" rIns="0" bIns="0" rtlCol="0" anchor="t"/>
          <a:lstStyle/>
          <a:p>
            <a:pPr indent="0" marL="0">
              <a:lnSpc>
                <a:spcPts val="3000"/>
              </a:lnSpc>
              <a:buNone/>
            </a:pPr>
            <a:r>
              <a:rPr lang="en-US" sz="2400" dirty="0">
                <a:solidFill>
                  <a:srgbClr val="F2F0F4"/>
                </a:solidFill>
                <a:latin typeface="Montserrat" pitchFamily="34" charset="0"/>
                <a:ea typeface="Montserrat" pitchFamily="34" charset="-122"/>
                <a:cs typeface="Montserrat" pitchFamily="34" charset="-120"/>
              </a:rPr>
              <a:t>Google Cloud Platform</a:t>
            </a:r>
            <a:endParaRPr lang="en-US" sz="2400" dirty="0"/>
          </a:p>
        </p:txBody>
      </p:sp>
      <p:sp>
        <p:nvSpPr>
          <p:cNvPr id="8" name="Text 6"/>
          <p:cNvSpPr/>
          <p:nvPr/>
        </p:nvSpPr>
        <p:spPr>
          <a:xfrm>
            <a:off x="5372695" y="5103733"/>
            <a:ext cx="3898821"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960.000 clientes</a:t>
            </a:r>
            <a:endParaRPr lang="en-US" sz="1900" dirty="0"/>
          </a:p>
        </p:txBody>
      </p:sp>
      <p:sp>
        <p:nvSpPr>
          <p:cNvPr id="9" name="Text 7"/>
          <p:cNvSpPr/>
          <p:nvPr/>
        </p:nvSpPr>
        <p:spPr>
          <a:xfrm>
            <a:off x="9881354" y="4471154"/>
            <a:ext cx="3086100" cy="385763"/>
          </a:xfrm>
          <a:prstGeom prst="rect">
            <a:avLst/>
          </a:prstGeom>
          <a:noFill/>
          <a:ln/>
        </p:spPr>
        <p:txBody>
          <a:bodyPr wrap="none" lIns="0" tIns="0" rIns="0" bIns="0" rtlCol="0" anchor="t"/>
          <a:lstStyle/>
          <a:p>
            <a:pPr indent="0" marL="0">
              <a:lnSpc>
                <a:spcPts val="3000"/>
              </a:lnSpc>
              <a:buNone/>
            </a:pPr>
            <a:r>
              <a:rPr lang="en-US" sz="2400" dirty="0">
                <a:solidFill>
                  <a:srgbClr val="F2F0F4"/>
                </a:solidFill>
                <a:latin typeface="Montserrat" pitchFamily="34" charset="0"/>
                <a:ea typeface="Montserrat" pitchFamily="34" charset="-122"/>
                <a:cs typeface="Montserrat" pitchFamily="34" charset="-120"/>
              </a:rPr>
              <a:t>AliCloud</a:t>
            </a:r>
            <a:endParaRPr lang="en-US" sz="2400" dirty="0"/>
          </a:p>
        </p:txBody>
      </p:sp>
      <p:sp>
        <p:nvSpPr>
          <p:cNvPr id="10" name="Text 8"/>
          <p:cNvSpPr/>
          <p:nvPr/>
        </p:nvSpPr>
        <p:spPr>
          <a:xfrm>
            <a:off x="9881354" y="5103733"/>
            <a:ext cx="3898821"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500.000 clientes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28174" y="493514"/>
            <a:ext cx="4487466" cy="560903"/>
          </a:xfrm>
          <a:prstGeom prst="rect">
            <a:avLst/>
          </a:prstGeom>
          <a:noFill/>
          <a:ln/>
        </p:spPr>
        <p:txBody>
          <a:bodyPr wrap="none" lIns="0" tIns="0" rIns="0" bIns="0" rtlCol="0" anchor="t"/>
          <a:lstStyle/>
          <a:p>
            <a:pPr indent="0" marL="0">
              <a:lnSpc>
                <a:spcPts val="4400"/>
              </a:lnSpc>
              <a:buNone/>
            </a:pPr>
            <a:r>
              <a:rPr lang="en-US" sz="3500" dirty="0">
                <a:solidFill>
                  <a:srgbClr val="F2F0F4"/>
                </a:solidFill>
                <a:latin typeface="Montserrat" pitchFamily="34" charset="0"/>
                <a:ea typeface="Montserrat" pitchFamily="34" charset="-122"/>
                <a:cs typeface="Montserrat" pitchFamily="34" charset="-120"/>
              </a:rPr>
              <a:t>Roadmap</a:t>
            </a:r>
            <a:endParaRPr lang="en-US" sz="3500" dirty="0"/>
          </a:p>
        </p:txBody>
      </p:sp>
      <p:pic>
        <p:nvPicPr>
          <p:cNvPr id="3" name="Image 0" descr="preencoded.png">    </p:cNvPr>
          <p:cNvPicPr>
            <a:picLocks noChangeAspect="1"/>
          </p:cNvPicPr>
          <p:nvPr/>
        </p:nvPicPr>
        <p:blipFill>
          <a:blip r:embed="rId1"/>
          <a:stretch>
            <a:fillRect/>
          </a:stretch>
        </p:blipFill>
        <p:spPr>
          <a:xfrm>
            <a:off x="628174" y="1413391"/>
            <a:ext cx="8456414" cy="4746069"/>
          </a:xfrm>
          <a:prstGeom prst="rect">
            <a:avLst/>
          </a:prstGeom>
        </p:spPr>
      </p:pic>
      <p:sp>
        <p:nvSpPr>
          <p:cNvPr id="4" name="Text 1"/>
          <p:cNvSpPr/>
          <p:nvPr/>
        </p:nvSpPr>
        <p:spPr>
          <a:xfrm>
            <a:off x="628174" y="6540818"/>
            <a:ext cx="2243733" cy="280511"/>
          </a:xfrm>
          <a:prstGeom prst="rect">
            <a:avLst/>
          </a:prstGeom>
          <a:noFill/>
          <a:ln/>
        </p:spPr>
        <p:txBody>
          <a:bodyPr wrap="none" lIns="0" tIns="0" rIns="0" bIns="0" rtlCol="0" anchor="t"/>
          <a:lstStyle/>
          <a:p>
            <a:pPr indent="0" marL="0">
              <a:lnSpc>
                <a:spcPts val="2200"/>
              </a:lnSpc>
              <a:buNone/>
            </a:pPr>
            <a:r>
              <a:rPr lang="en-US" sz="1750" dirty="0">
                <a:solidFill>
                  <a:srgbClr val="F2F0F4"/>
                </a:solidFill>
                <a:latin typeface="Montserrat" pitchFamily="34" charset="0"/>
                <a:ea typeface="Montserrat" pitchFamily="34" charset="-122"/>
                <a:cs typeface="Montserrat" pitchFamily="34" charset="-120"/>
              </a:rPr>
              <a:t>2024 - 4Q</a:t>
            </a:r>
            <a:endParaRPr lang="en-US" sz="1750" dirty="0"/>
          </a:p>
        </p:txBody>
      </p:sp>
      <p:sp>
        <p:nvSpPr>
          <p:cNvPr id="5" name="Text 2"/>
          <p:cNvSpPr/>
          <p:nvPr/>
        </p:nvSpPr>
        <p:spPr>
          <a:xfrm>
            <a:off x="628174" y="7000756"/>
            <a:ext cx="3015020" cy="287179"/>
          </a:xfrm>
          <a:prstGeom prst="rect">
            <a:avLst/>
          </a:prstGeom>
          <a:noFill/>
          <a:ln/>
        </p:spPr>
        <p:txBody>
          <a:bodyPr wrap="none" lIns="0" tIns="0" rIns="0" bIns="0" rtlCol="0" anchor="t"/>
          <a:lstStyle/>
          <a:p>
            <a:pPr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Desarrollo Iniciado</a:t>
            </a:r>
            <a:endParaRPr lang="en-US" sz="1400" dirty="0"/>
          </a:p>
        </p:txBody>
      </p:sp>
      <p:sp>
        <p:nvSpPr>
          <p:cNvPr id="6" name="Text 3"/>
          <p:cNvSpPr/>
          <p:nvPr/>
        </p:nvSpPr>
        <p:spPr>
          <a:xfrm>
            <a:off x="4088725" y="6540818"/>
            <a:ext cx="2243733" cy="280511"/>
          </a:xfrm>
          <a:prstGeom prst="rect">
            <a:avLst/>
          </a:prstGeom>
          <a:noFill/>
          <a:ln/>
        </p:spPr>
        <p:txBody>
          <a:bodyPr wrap="none" lIns="0" tIns="0" rIns="0" bIns="0" rtlCol="0" anchor="t"/>
          <a:lstStyle/>
          <a:p>
            <a:pPr indent="0" marL="0">
              <a:lnSpc>
                <a:spcPts val="2200"/>
              </a:lnSpc>
              <a:buNone/>
            </a:pPr>
            <a:r>
              <a:rPr lang="en-US" sz="1750" dirty="0">
                <a:solidFill>
                  <a:srgbClr val="F2F0F4"/>
                </a:solidFill>
                <a:latin typeface="Montserrat" pitchFamily="34" charset="0"/>
                <a:ea typeface="Montserrat" pitchFamily="34" charset="-122"/>
                <a:cs typeface="Montserrat" pitchFamily="34" charset="-120"/>
              </a:rPr>
              <a:t>2025 - 1Q</a:t>
            </a:r>
            <a:endParaRPr lang="en-US" sz="1750" dirty="0"/>
          </a:p>
        </p:txBody>
      </p:sp>
      <p:sp>
        <p:nvSpPr>
          <p:cNvPr id="7" name="Text 4"/>
          <p:cNvSpPr/>
          <p:nvPr/>
        </p:nvSpPr>
        <p:spPr>
          <a:xfrm>
            <a:off x="4088725" y="7000756"/>
            <a:ext cx="3015020" cy="574358"/>
          </a:xfrm>
          <a:prstGeom prst="rect">
            <a:avLst/>
          </a:prstGeom>
          <a:noFill/>
          <a:ln/>
        </p:spPr>
        <p:txBody>
          <a:bodyPr wrap="square" lIns="0" tIns="0" rIns="0" bIns="0" rtlCol="0" anchor="t"/>
          <a:lstStyle/>
          <a:p>
            <a:pPr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Lanzamiento de la Versión de Prueba - 100 Clientes</a:t>
            </a:r>
            <a:endParaRPr lang="en-US" sz="1400" dirty="0"/>
          </a:p>
        </p:txBody>
      </p:sp>
      <p:sp>
        <p:nvSpPr>
          <p:cNvPr id="8" name="Text 5"/>
          <p:cNvSpPr/>
          <p:nvPr/>
        </p:nvSpPr>
        <p:spPr>
          <a:xfrm>
            <a:off x="7549277" y="6540818"/>
            <a:ext cx="2243733" cy="280511"/>
          </a:xfrm>
          <a:prstGeom prst="rect">
            <a:avLst/>
          </a:prstGeom>
          <a:noFill/>
          <a:ln/>
        </p:spPr>
        <p:txBody>
          <a:bodyPr wrap="none" lIns="0" tIns="0" rIns="0" bIns="0" rtlCol="0" anchor="t"/>
          <a:lstStyle/>
          <a:p>
            <a:pPr indent="0" marL="0">
              <a:lnSpc>
                <a:spcPts val="2200"/>
              </a:lnSpc>
              <a:buNone/>
            </a:pPr>
            <a:r>
              <a:rPr lang="en-US" sz="1750" dirty="0">
                <a:solidFill>
                  <a:srgbClr val="F2F0F4"/>
                </a:solidFill>
                <a:latin typeface="Montserrat" pitchFamily="34" charset="0"/>
                <a:ea typeface="Montserrat" pitchFamily="34" charset="-122"/>
                <a:cs typeface="Montserrat" pitchFamily="34" charset="-120"/>
              </a:rPr>
              <a:t>2025 - 3Q</a:t>
            </a:r>
            <a:endParaRPr lang="en-US" sz="1750" dirty="0"/>
          </a:p>
        </p:txBody>
      </p:sp>
      <p:sp>
        <p:nvSpPr>
          <p:cNvPr id="9" name="Text 6"/>
          <p:cNvSpPr/>
          <p:nvPr/>
        </p:nvSpPr>
        <p:spPr>
          <a:xfrm>
            <a:off x="7549277" y="7000756"/>
            <a:ext cx="3015020" cy="574358"/>
          </a:xfrm>
          <a:prstGeom prst="rect">
            <a:avLst/>
          </a:prstGeom>
          <a:noFill/>
          <a:ln/>
        </p:spPr>
        <p:txBody>
          <a:bodyPr wrap="square" lIns="0" tIns="0" rIns="0" bIns="0" rtlCol="0" anchor="t"/>
          <a:lstStyle/>
          <a:p>
            <a:pPr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Lanzamiento de la Versión Principal - 1000 Clientes</a:t>
            </a:r>
            <a:endParaRPr lang="en-US" sz="1400" dirty="0"/>
          </a:p>
        </p:txBody>
      </p:sp>
      <p:sp>
        <p:nvSpPr>
          <p:cNvPr id="10" name="Text 7"/>
          <p:cNvSpPr/>
          <p:nvPr/>
        </p:nvSpPr>
        <p:spPr>
          <a:xfrm>
            <a:off x="11009828" y="6540818"/>
            <a:ext cx="2243733" cy="280511"/>
          </a:xfrm>
          <a:prstGeom prst="rect">
            <a:avLst/>
          </a:prstGeom>
          <a:noFill/>
          <a:ln/>
        </p:spPr>
        <p:txBody>
          <a:bodyPr wrap="none" lIns="0" tIns="0" rIns="0" bIns="0" rtlCol="0" anchor="t"/>
          <a:lstStyle/>
          <a:p>
            <a:pPr indent="0" marL="0">
              <a:lnSpc>
                <a:spcPts val="2200"/>
              </a:lnSpc>
              <a:buNone/>
            </a:pPr>
            <a:r>
              <a:rPr lang="en-US" sz="1750" dirty="0">
                <a:solidFill>
                  <a:srgbClr val="F2F0F4"/>
                </a:solidFill>
                <a:latin typeface="Montserrat" pitchFamily="34" charset="0"/>
                <a:ea typeface="Montserrat" pitchFamily="34" charset="-122"/>
                <a:cs typeface="Montserrat" pitchFamily="34" charset="-120"/>
              </a:rPr>
              <a:t>2026 - 1Q</a:t>
            </a:r>
            <a:endParaRPr lang="en-US" sz="1750" dirty="0"/>
          </a:p>
        </p:txBody>
      </p:sp>
      <p:sp>
        <p:nvSpPr>
          <p:cNvPr id="11" name="Text 8"/>
          <p:cNvSpPr/>
          <p:nvPr/>
        </p:nvSpPr>
        <p:spPr>
          <a:xfrm>
            <a:off x="11009828" y="7000756"/>
            <a:ext cx="3015020" cy="574358"/>
          </a:xfrm>
          <a:prstGeom prst="rect">
            <a:avLst/>
          </a:prstGeom>
          <a:noFill/>
          <a:ln/>
        </p:spPr>
        <p:txBody>
          <a:bodyPr wrap="square" lIns="0" tIns="0" rIns="0" bIns="0" rtlCol="0" anchor="t"/>
          <a:lstStyle/>
          <a:p>
            <a:pPr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Lanzamiento de la Versión Completa - 10.000 Clientes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2024-09-29T02:36:26Z</dcterms:created>
  <dcterms:modified xsi:type="dcterms:W3CDTF">2024-09-29T02:36:26Z</dcterms:modified>
</cp:coreProperties>
</file>